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9" r:id="rId3"/>
    <p:sldId id="292" r:id="rId4"/>
    <p:sldId id="293" r:id="rId5"/>
    <p:sldId id="294" r:id="rId6"/>
    <p:sldId id="296" r:id="rId7"/>
    <p:sldId id="295" r:id="rId8"/>
    <p:sldId id="300" r:id="rId9"/>
    <p:sldId id="299" r:id="rId10"/>
    <p:sldId id="315" r:id="rId11"/>
    <p:sldId id="301" r:id="rId12"/>
    <p:sldId id="305" r:id="rId13"/>
    <p:sldId id="302" r:id="rId14"/>
    <p:sldId id="303" r:id="rId15"/>
    <p:sldId id="307" r:id="rId16"/>
    <p:sldId id="313" r:id="rId17"/>
    <p:sldId id="308" r:id="rId18"/>
    <p:sldId id="316" r:id="rId19"/>
    <p:sldId id="317" r:id="rId20"/>
    <p:sldId id="311" r:id="rId21"/>
    <p:sldId id="312" r:id="rId22"/>
    <p:sldId id="298" r:id="rId23"/>
    <p:sldId id="28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DD903"/>
    <a:srgbClr val="FFFF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>
        <p:scale>
          <a:sx n="76" d="100"/>
          <a:sy n="76" d="100"/>
        </p:scale>
        <p:origin x="-11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5B8A30-AC58-433E-9748-5878544499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29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65A3A6-0F24-4F16-961E-7CF606128A6E}" type="slidenum">
              <a:rPr lang="en-US"/>
              <a:pPr/>
              <a:t>1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DCE706-49C2-40D2-AB3A-FADDD28F8F38}" type="slidenum">
              <a:rPr lang="en-US"/>
              <a:pPr/>
              <a:t>23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2" name="Rectangle 70"/>
          <p:cNvSpPr>
            <a:spLocks noChangeArrowheads="1"/>
          </p:cNvSpPr>
          <p:nvPr/>
        </p:nvSpPr>
        <p:spPr bwMode="gray">
          <a:xfrm>
            <a:off x="0" y="0"/>
            <a:ext cx="2109788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253" name="Group 181"/>
          <p:cNvGrpSpPr>
            <a:grpSpLocks/>
          </p:cNvGrpSpPr>
          <p:nvPr/>
        </p:nvGrpSpPr>
        <p:grpSpPr bwMode="auto">
          <a:xfrm rot="10800000">
            <a:off x="-6350" y="0"/>
            <a:ext cx="461963" cy="6858000"/>
            <a:chOff x="768" y="1700"/>
            <a:chExt cx="405" cy="2620"/>
          </a:xfrm>
        </p:grpSpPr>
        <p:sp>
          <p:nvSpPr>
            <p:cNvPr id="3254" name="Rectangle 18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5" name="Rectangle 18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67" name="Group 195"/>
          <p:cNvGrpSpPr>
            <a:grpSpLocks/>
          </p:cNvGrpSpPr>
          <p:nvPr/>
        </p:nvGrpSpPr>
        <p:grpSpPr bwMode="auto">
          <a:xfrm>
            <a:off x="1371600" y="0"/>
            <a:ext cx="547688" cy="6858000"/>
            <a:chOff x="768" y="1700"/>
            <a:chExt cx="405" cy="2620"/>
          </a:xfrm>
        </p:grpSpPr>
        <p:sp>
          <p:nvSpPr>
            <p:cNvPr id="3268" name="Rectangle 1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9" name="Rectangle 1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6964363" y="6350"/>
            <a:ext cx="2179637" cy="98425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1200" y="4114800"/>
            <a:ext cx="2971800" cy="762000"/>
          </a:xfrm>
        </p:spPr>
        <p:txBody>
          <a:bodyPr/>
          <a:lstStyle>
            <a:lvl1pPr marL="0" indent="0" algn="dist">
              <a:buFontTx/>
              <a:buNone/>
              <a:defRPr sz="1400" i="1">
                <a:latin typeface="Times New Roman" pitchFamily="18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103563" y="6445250"/>
            <a:ext cx="1144587" cy="2762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445250"/>
            <a:ext cx="1206500" cy="2762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96000" y="6445250"/>
            <a:ext cx="1100138" cy="276225"/>
          </a:xfrm>
        </p:spPr>
        <p:txBody>
          <a:bodyPr/>
          <a:lstStyle>
            <a:lvl1pPr>
              <a:defRPr/>
            </a:lvl1pPr>
          </a:lstStyle>
          <a:p>
            <a:fld id="{73C156BA-5A3F-442F-9646-876D3E948B6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2476500" y="1289050"/>
            <a:ext cx="6667500" cy="1701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 rot="-5400000">
            <a:off x="4041775" y="-1854200"/>
            <a:ext cx="990600" cy="4699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722563"/>
            <a:ext cx="7772400" cy="1470025"/>
          </a:xfrm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grpSp>
        <p:nvGrpSpPr>
          <p:cNvPr id="3271" name="Group 199"/>
          <p:cNvGrpSpPr>
            <a:grpSpLocks/>
          </p:cNvGrpSpPr>
          <p:nvPr/>
        </p:nvGrpSpPr>
        <p:grpSpPr bwMode="auto">
          <a:xfrm>
            <a:off x="2859088" y="0"/>
            <a:ext cx="547687" cy="990600"/>
            <a:chOff x="768" y="1700"/>
            <a:chExt cx="405" cy="2620"/>
          </a:xfrm>
        </p:grpSpPr>
        <p:sp>
          <p:nvSpPr>
            <p:cNvPr id="3272" name="Rectangle 20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3" name="Rectangle 20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75" name="Group 203"/>
          <p:cNvGrpSpPr>
            <a:grpSpLocks/>
          </p:cNvGrpSpPr>
          <p:nvPr/>
        </p:nvGrpSpPr>
        <p:grpSpPr bwMode="auto">
          <a:xfrm>
            <a:off x="4405313" y="0"/>
            <a:ext cx="547687" cy="990600"/>
            <a:chOff x="768" y="1700"/>
            <a:chExt cx="405" cy="2620"/>
          </a:xfrm>
        </p:grpSpPr>
        <p:sp>
          <p:nvSpPr>
            <p:cNvPr id="3276" name="Rectangle 20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" name="Rectangle 20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79" name="Group 207"/>
          <p:cNvGrpSpPr>
            <a:grpSpLocks/>
          </p:cNvGrpSpPr>
          <p:nvPr/>
        </p:nvGrpSpPr>
        <p:grpSpPr bwMode="auto">
          <a:xfrm>
            <a:off x="6005513" y="0"/>
            <a:ext cx="547687" cy="990600"/>
            <a:chOff x="768" y="1700"/>
            <a:chExt cx="405" cy="2620"/>
          </a:xfrm>
        </p:grpSpPr>
        <p:sp>
          <p:nvSpPr>
            <p:cNvPr id="3280" name="Rectangle 20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1" name="Rectangle 20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87" name="Group 215"/>
          <p:cNvGrpSpPr>
            <a:grpSpLocks/>
          </p:cNvGrpSpPr>
          <p:nvPr/>
        </p:nvGrpSpPr>
        <p:grpSpPr bwMode="auto">
          <a:xfrm>
            <a:off x="7529513" y="0"/>
            <a:ext cx="547687" cy="990600"/>
            <a:chOff x="768" y="1700"/>
            <a:chExt cx="405" cy="2620"/>
          </a:xfrm>
        </p:grpSpPr>
        <p:sp>
          <p:nvSpPr>
            <p:cNvPr id="3288" name="Rectangle 21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9" name="Rectangle 21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01" name="Group 229"/>
          <p:cNvGrpSpPr>
            <a:grpSpLocks/>
          </p:cNvGrpSpPr>
          <p:nvPr/>
        </p:nvGrpSpPr>
        <p:grpSpPr bwMode="auto">
          <a:xfrm rot="5400000">
            <a:off x="775494" y="1302543"/>
            <a:ext cx="547688" cy="2120901"/>
            <a:chOff x="768" y="1700"/>
            <a:chExt cx="405" cy="2620"/>
          </a:xfrm>
        </p:grpSpPr>
        <p:sp>
          <p:nvSpPr>
            <p:cNvPr id="3302" name="Rectangle 23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3" name="Rectangle 23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05" name="Group 233"/>
          <p:cNvGrpSpPr>
            <a:grpSpLocks/>
          </p:cNvGrpSpPr>
          <p:nvPr/>
        </p:nvGrpSpPr>
        <p:grpSpPr bwMode="auto">
          <a:xfrm rot="5400000">
            <a:off x="775494" y="2770981"/>
            <a:ext cx="547687" cy="2120901"/>
            <a:chOff x="768" y="1700"/>
            <a:chExt cx="405" cy="2620"/>
          </a:xfrm>
        </p:grpSpPr>
        <p:sp>
          <p:nvSpPr>
            <p:cNvPr id="3306" name="Rectangle 23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7" name="Rectangle 23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09" name="Group 237"/>
          <p:cNvGrpSpPr>
            <a:grpSpLocks/>
          </p:cNvGrpSpPr>
          <p:nvPr/>
        </p:nvGrpSpPr>
        <p:grpSpPr bwMode="auto">
          <a:xfrm rot="5400000">
            <a:off x="775494" y="4218781"/>
            <a:ext cx="547687" cy="2120901"/>
            <a:chOff x="768" y="1700"/>
            <a:chExt cx="405" cy="2620"/>
          </a:xfrm>
        </p:grpSpPr>
        <p:sp>
          <p:nvSpPr>
            <p:cNvPr id="3310" name="Rectangle 23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1" name="Rectangle 23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28" name="Group 256"/>
          <p:cNvGrpSpPr>
            <a:grpSpLocks/>
          </p:cNvGrpSpPr>
          <p:nvPr/>
        </p:nvGrpSpPr>
        <p:grpSpPr bwMode="auto">
          <a:xfrm>
            <a:off x="-11113" y="6462713"/>
            <a:ext cx="2120901" cy="395287"/>
            <a:chOff x="-7" y="4071"/>
            <a:chExt cx="1336" cy="249"/>
          </a:xfrm>
        </p:grpSpPr>
        <p:sp>
          <p:nvSpPr>
            <p:cNvPr id="3314" name="Rectangle 242"/>
            <p:cNvSpPr>
              <a:spLocks noChangeArrowheads="1"/>
            </p:cNvSpPr>
            <p:nvPr userDrawn="1"/>
          </p:nvSpPr>
          <p:spPr bwMode="gray">
            <a:xfrm rot="5400000">
              <a:off x="620" y="3444"/>
              <a:ext cx="81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5" name="Rectangle 243"/>
            <p:cNvSpPr>
              <a:spLocks noChangeArrowheads="1"/>
            </p:cNvSpPr>
            <p:nvPr userDrawn="1"/>
          </p:nvSpPr>
          <p:spPr bwMode="gray">
            <a:xfrm rot="5400000">
              <a:off x="598" y="3589"/>
              <a:ext cx="126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26" name="Group 254"/>
          <p:cNvGrpSpPr>
            <a:grpSpLocks/>
          </p:cNvGrpSpPr>
          <p:nvPr/>
        </p:nvGrpSpPr>
        <p:grpSpPr bwMode="auto">
          <a:xfrm>
            <a:off x="-11113" y="623888"/>
            <a:ext cx="9155113" cy="547687"/>
            <a:chOff x="-7" y="403"/>
            <a:chExt cx="5767" cy="345"/>
          </a:xfrm>
        </p:grpSpPr>
        <p:grpSp>
          <p:nvGrpSpPr>
            <p:cNvPr id="3291" name="Group 219"/>
            <p:cNvGrpSpPr>
              <a:grpSpLocks/>
            </p:cNvGrpSpPr>
            <p:nvPr userDrawn="1"/>
          </p:nvGrpSpPr>
          <p:grpSpPr bwMode="auto">
            <a:xfrm rot="5400000">
              <a:off x="488" y="-92"/>
              <a:ext cx="345" cy="1336"/>
              <a:chOff x="768" y="1700"/>
              <a:chExt cx="405" cy="2620"/>
            </a:xfrm>
          </p:grpSpPr>
          <p:sp>
            <p:nvSpPr>
              <p:cNvPr id="3292" name="Rectangle 220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3" name="Rectangle 221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317" name="Group 245"/>
            <p:cNvGrpSpPr>
              <a:grpSpLocks/>
            </p:cNvGrpSpPr>
            <p:nvPr userDrawn="1"/>
          </p:nvGrpSpPr>
          <p:grpSpPr bwMode="auto">
            <a:xfrm rot="5400000">
              <a:off x="3397" y="-1615"/>
              <a:ext cx="345" cy="4381"/>
              <a:chOff x="768" y="1700"/>
              <a:chExt cx="405" cy="2620"/>
            </a:xfrm>
          </p:grpSpPr>
          <p:sp>
            <p:nvSpPr>
              <p:cNvPr id="3318" name="Rectangle 246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19" name="Rectangle 247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235" name="Rectangle 163"/>
          <p:cNvSpPr>
            <a:spLocks noChangeArrowheads="1"/>
          </p:cNvSpPr>
          <p:nvPr/>
        </p:nvSpPr>
        <p:spPr bwMode="gray">
          <a:xfrm>
            <a:off x="685800" y="990600"/>
            <a:ext cx="84582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gray">
          <a:xfrm>
            <a:off x="762000" y="1066800"/>
            <a:ext cx="8382000" cy="1509713"/>
          </a:xfrm>
          <a:prstGeom prst="rect">
            <a:avLst/>
          </a:prstGeom>
          <a:blipFill dpi="0" rotWithShape="0">
            <a:blip r:embed="rId2"/>
            <a:srcRect/>
            <a:stretch>
              <a:fillRect b="-15205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gray">
          <a:xfrm>
            <a:off x="7459663" y="6248400"/>
            <a:ext cx="13033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200">
                <a:latin typeface="Arial Black" pitchFamily="34" charset="0"/>
              </a:rPr>
              <a:t>L/O/G/O</a:t>
            </a:r>
          </a:p>
        </p:txBody>
      </p:sp>
      <p:pic>
        <p:nvPicPr>
          <p:cNvPr id="3104" name="Picture 32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b="12524"/>
          <a:stretch>
            <a:fillRect/>
          </a:stretch>
        </p:blipFill>
        <p:spPr bwMode="gray">
          <a:xfrm>
            <a:off x="0" y="3302000"/>
            <a:ext cx="40386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57FBA-550F-4D07-B81E-391AC6EF67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0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4188" y="457200"/>
            <a:ext cx="1852612" cy="5668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6350" y="457200"/>
            <a:ext cx="5405438" cy="5668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7EF9D-1B5D-49D0-AD20-C103D929CE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78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B7E9CC-E663-4CB9-ADB3-36CC9B39E8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76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4EC6033-7C4A-40D8-9F4B-41C549EF7B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76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1434CA6-5DD6-4F91-84C7-3F05668342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13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B7C4A6E-A7D8-4F3A-A434-579C0B0F4F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7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0A908-6A86-4DF7-8355-DABC0067AB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13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96E27-B81C-41C5-8B87-2D0295C8C2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82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603BA-BB9D-4BB0-9900-F853132494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772DF-CDC6-4C7B-8423-9C023B7BCA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1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15F5A-6B6C-4DBF-A526-33859BE6EC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62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8DAEB-F4C2-40FD-B6EB-FB88B892DC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57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C5BE1-2052-42D2-AB6B-84BA07C19B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45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EF610-17E8-40F0-874F-63BA9A647B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2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Rectangle 39"/>
          <p:cNvSpPr>
            <a:spLocks noChangeArrowheads="1"/>
          </p:cNvSpPr>
          <p:nvPr/>
        </p:nvSpPr>
        <p:spPr bwMode="gray">
          <a:xfrm>
            <a:off x="0" y="1447800"/>
            <a:ext cx="1116013" cy="541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0" y="0"/>
            <a:ext cx="1116013" cy="2603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2954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38538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2104376-FBF9-432F-AD3D-927BEBABFB4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276350" y="1600200"/>
            <a:ext cx="74104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grpSp>
        <p:nvGrpSpPr>
          <p:cNvPr id="1095" name="Group 71"/>
          <p:cNvGrpSpPr>
            <a:grpSpLocks/>
          </p:cNvGrpSpPr>
          <p:nvPr/>
        </p:nvGrpSpPr>
        <p:grpSpPr bwMode="auto">
          <a:xfrm rot="37800000">
            <a:off x="283368" y="1393032"/>
            <a:ext cx="550863" cy="1117600"/>
            <a:chOff x="1060" y="0"/>
            <a:chExt cx="394" cy="4320"/>
          </a:xfrm>
        </p:grpSpPr>
        <p:sp>
          <p:nvSpPr>
            <p:cNvPr id="1096" name="Rectangle 72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8" name="Rectangle 74"/>
          <p:cNvSpPr>
            <a:spLocks noChangeArrowheads="1"/>
          </p:cNvSpPr>
          <p:nvPr/>
        </p:nvSpPr>
        <p:spPr bwMode="gray">
          <a:xfrm rot="-5400000">
            <a:off x="3908425" y="-2727325"/>
            <a:ext cx="261938" cy="5716588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04" name="Group 80"/>
          <p:cNvGrpSpPr>
            <a:grpSpLocks/>
          </p:cNvGrpSpPr>
          <p:nvPr/>
        </p:nvGrpSpPr>
        <p:grpSpPr bwMode="auto">
          <a:xfrm>
            <a:off x="152400" y="1447800"/>
            <a:ext cx="457200" cy="5410200"/>
            <a:chOff x="768" y="1700"/>
            <a:chExt cx="405" cy="2620"/>
          </a:xfrm>
        </p:grpSpPr>
        <p:sp>
          <p:nvSpPr>
            <p:cNvPr id="1105" name="Rectangle 81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181100" y="333375"/>
            <a:ext cx="7962900" cy="1038225"/>
          </a:xfrm>
          <a:prstGeom prst="rect">
            <a:avLst/>
          </a:prstGeom>
          <a:gradFill rotWithShape="1">
            <a:gsLst>
              <a:gs pos="0">
                <a:srgbClr val="C0C0C0">
                  <a:alpha val="50000"/>
                </a:srgbClr>
              </a:gs>
              <a:gs pos="100000">
                <a:srgbClr val="C0C0C0">
                  <a:gamma/>
                  <a:tint val="4117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0" y="333375"/>
            <a:ext cx="1109663" cy="1038225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07" name="Group 83"/>
          <p:cNvGrpSpPr>
            <a:grpSpLocks/>
          </p:cNvGrpSpPr>
          <p:nvPr/>
        </p:nvGrpSpPr>
        <p:grpSpPr bwMode="auto">
          <a:xfrm rot="27000000">
            <a:off x="283368" y="2840832"/>
            <a:ext cx="550863" cy="1117600"/>
            <a:chOff x="1060" y="0"/>
            <a:chExt cx="394" cy="4320"/>
          </a:xfrm>
        </p:grpSpPr>
        <p:sp>
          <p:nvSpPr>
            <p:cNvPr id="1108" name="Rectangle 84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9" name="Rectangle 75"/>
          <p:cNvSpPr>
            <a:spLocks noChangeArrowheads="1"/>
          </p:cNvSpPr>
          <p:nvPr/>
        </p:nvSpPr>
        <p:spPr bwMode="gray">
          <a:xfrm>
            <a:off x="6964363" y="6350"/>
            <a:ext cx="2179637" cy="254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13" name="Group 89"/>
          <p:cNvGrpSpPr>
            <a:grpSpLocks/>
          </p:cNvGrpSpPr>
          <p:nvPr/>
        </p:nvGrpSpPr>
        <p:grpSpPr bwMode="auto">
          <a:xfrm>
            <a:off x="1905000" y="0"/>
            <a:ext cx="642938" cy="285750"/>
            <a:chOff x="768" y="1700"/>
            <a:chExt cx="405" cy="2620"/>
          </a:xfrm>
        </p:grpSpPr>
        <p:sp>
          <p:nvSpPr>
            <p:cNvPr id="1114" name="Rectangle 9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5" name="Rectangle 9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16" name="Group 92"/>
          <p:cNvGrpSpPr>
            <a:grpSpLocks/>
          </p:cNvGrpSpPr>
          <p:nvPr/>
        </p:nvGrpSpPr>
        <p:grpSpPr bwMode="auto">
          <a:xfrm>
            <a:off x="3810000" y="0"/>
            <a:ext cx="642938" cy="285750"/>
            <a:chOff x="768" y="1700"/>
            <a:chExt cx="405" cy="2620"/>
          </a:xfrm>
        </p:grpSpPr>
        <p:sp>
          <p:nvSpPr>
            <p:cNvPr id="1117" name="Rectangle 93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8" name="Rectangle 94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19" name="Group 95"/>
          <p:cNvGrpSpPr>
            <a:grpSpLocks/>
          </p:cNvGrpSpPr>
          <p:nvPr/>
        </p:nvGrpSpPr>
        <p:grpSpPr bwMode="auto">
          <a:xfrm>
            <a:off x="5791200" y="0"/>
            <a:ext cx="642938" cy="285750"/>
            <a:chOff x="768" y="1700"/>
            <a:chExt cx="405" cy="2620"/>
          </a:xfrm>
        </p:grpSpPr>
        <p:sp>
          <p:nvSpPr>
            <p:cNvPr id="1120" name="Rectangle 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1" name="Rectangle 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22" name="Group 98"/>
          <p:cNvGrpSpPr>
            <a:grpSpLocks/>
          </p:cNvGrpSpPr>
          <p:nvPr/>
        </p:nvGrpSpPr>
        <p:grpSpPr bwMode="auto">
          <a:xfrm>
            <a:off x="7772400" y="0"/>
            <a:ext cx="642938" cy="304800"/>
            <a:chOff x="768" y="1700"/>
            <a:chExt cx="405" cy="2620"/>
          </a:xfrm>
        </p:grpSpPr>
        <p:sp>
          <p:nvSpPr>
            <p:cNvPr id="1123" name="Rectangle 99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4" name="Rectangle 100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86" name="Picture 62" descr="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"/>
          <a:stretch>
            <a:fillRect/>
          </a:stretch>
        </p:blipFill>
        <p:spPr bwMode="gray">
          <a:xfrm>
            <a:off x="7361238" y="55563"/>
            <a:ext cx="1676400" cy="164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76350" y="457200"/>
            <a:ext cx="6496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1125" name="Group 101"/>
          <p:cNvGrpSpPr>
            <a:grpSpLocks/>
          </p:cNvGrpSpPr>
          <p:nvPr/>
        </p:nvGrpSpPr>
        <p:grpSpPr bwMode="auto">
          <a:xfrm>
            <a:off x="152400" y="0"/>
            <a:ext cx="457200" cy="261938"/>
            <a:chOff x="768" y="1700"/>
            <a:chExt cx="405" cy="2620"/>
          </a:xfrm>
        </p:grpSpPr>
        <p:sp>
          <p:nvSpPr>
            <p:cNvPr id="1126" name="Rectangle 10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" name="Rectangle 10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28" name="Group 104"/>
          <p:cNvGrpSpPr>
            <a:grpSpLocks/>
          </p:cNvGrpSpPr>
          <p:nvPr/>
        </p:nvGrpSpPr>
        <p:grpSpPr bwMode="auto">
          <a:xfrm rot="37800000">
            <a:off x="283369" y="4331494"/>
            <a:ext cx="550862" cy="1117600"/>
            <a:chOff x="1060" y="0"/>
            <a:chExt cx="394" cy="4320"/>
          </a:xfrm>
        </p:grpSpPr>
        <p:sp>
          <p:nvSpPr>
            <p:cNvPr id="1129" name="Rectangle 105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" name="Rectangle 106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31" name="Group 107"/>
          <p:cNvGrpSpPr>
            <a:grpSpLocks/>
          </p:cNvGrpSpPr>
          <p:nvPr/>
        </p:nvGrpSpPr>
        <p:grpSpPr bwMode="auto">
          <a:xfrm rot="27000000">
            <a:off x="283369" y="5779294"/>
            <a:ext cx="550862" cy="1117600"/>
            <a:chOff x="1060" y="0"/>
            <a:chExt cx="394" cy="4320"/>
          </a:xfrm>
        </p:grpSpPr>
        <p:sp>
          <p:nvSpPr>
            <p:cNvPr id="1132" name="Rectangle 108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3" name="Rectangle 109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microsoft.com/office/2007/relationships/hdphoto" Target="../media/hdphoto1.wdp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2.jpe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7704" y="2852936"/>
            <a:ext cx="6783288" cy="2448272"/>
          </a:xfrm>
        </p:spPr>
        <p:txBody>
          <a:bodyPr/>
          <a:lstStyle/>
          <a:p>
            <a:r>
              <a:rPr lang="ru-RU" sz="5400" dirty="0" smtClean="0">
                <a:solidFill>
                  <a:srgbClr val="0070C0"/>
                </a:solidFill>
                <a:latin typeface="Century" panose="02040604050505020304" pitchFamily="18" charset="0"/>
              </a:rPr>
              <a:t>Организация питания</a:t>
            </a:r>
            <a:br>
              <a:rPr lang="ru-RU" sz="5400" dirty="0" smtClean="0">
                <a:solidFill>
                  <a:srgbClr val="0070C0"/>
                </a:solidFill>
                <a:latin typeface="Century" panose="02040604050505020304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Century" panose="02040604050505020304" pitchFamily="18" charset="0"/>
              </a:rPr>
              <a:t>в МБОУ СОШ № 2</a:t>
            </a:r>
            <a:br>
              <a:rPr lang="ru-RU" sz="5400" dirty="0" smtClean="0">
                <a:solidFill>
                  <a:srgbClr val="0070C0"/>
                </a:solidFill>
                <a:latin typeface="Century" panose="02040604050505020304" pitchFamily="18" charset="0"/>
              </a:rPr>
            </a:br>
            <a:endParaRPr lang="en-US" sz="5400" dirty="0">
              <a:solidFill>
                <a:srgbClr val="0070C0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76350" y="457200"/>
            <a:ext cx="6496050" cy="762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ru-RU" kern="0" smtClean="0"/>
              <a:t> </a:t>
            </a:r>
            <a:endParaRPr lang="ru-RU" kern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419715"/>
            <a:ext cx="55446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latin typeface="Century" panose="02040604050505020304" pitchFamily="18" charset="0"/>
              </a:rPr>
              <a:t>ОБЕД </a:t>
            </a:r>
          </a:p>
        </p:txBody>
      </p:sp>
      <p:pic>
        <p:nvPicPr>
          <p:cNvPr id="1026" name="Picture 2" descr="G:\IMG_0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1412776"/>
            <a:ext cx="3996444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IMG_01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4" r="4931"/>
          <a:stretch/>
        </p:blipFill>
        <p:spPr bwMode="auto">
          <a:xfrm>
            <a:off x="4788024" y="1528174"/>
            <a:ext cx="3888432" cy="2429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IMG_013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1"/>
          <a:stretch/>
        </p:blipFill>
        <p:spPr bwMode="auto">
          <a:xfrm>
            <a:off x="2179662" y="4001783"/>
            <a:ext cx="5400600" cy="2463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46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surina32\Desktop\108APPLE\IMG_44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2" r="18690"/>
          <a:stretch/>
        </p:blipFill>
        <p:spPr bwMode="auto">
          <a:xfrm>
            <a:off x="1187624" y="1412777"/>
            <a:ext cx="3900304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urina32\Desktop\108APPLE\IMG_83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19"/>
          <a:stretch/>
        </p:blipFill>
        <p:spPr bwMode="auto">
          <a:xfrm rot="16200000">
            <a:off x="5757937" y="3368349"/>
            <a:ext cx="2503771" cy="3843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surina32\Desktop\108APPLE\IMG_84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648"/>
          <a:stretch/>
        </p:blipFill>
        <p:spPr bwMode="auto">
          <a:xfrm rot="16200000">
            <a:off x="1568881" y="3557716"/>
            <a:ext cx="2819642" cy="3625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3648" y="404664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latin typeface="Century" panose="02040604050505020304" pitchFamily="18" charset="0"/>
              </a:rPr>
              <a:t>ОБЕД </a:t>
            </a:r>
          </a:p>
        </p:txBody>
      </p:sp>
      <p:pic>
        <p:nvPicPr>
          <p:cNvPr id="3" name="Picture 2" descr="C:\Users\surina32\Desktop\IMG_849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0"/>
          <a:stretch/>
        </p:blipFill>
        <p:spPr bwMode="auto">
          <a:xfrm rot="16200000">
            <a:off x="5673163" y="836602"/>
            <a:ext cx="2570851" cy="3723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33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Century" panose="02040604050505020304" pitchFamily="18" charset="0"/>
              </a:rPr>
              <a:t>Розница</a:t>
            </a:r>
            <a:endParaRPr lang="ru-RU" i="1" dirty="0">
              <a:latin typeface="Century" panose="02040604050505020304" pitchFamily="18" charset="0"/>
            </a:endParaRPr>
          </a:p>
        </p:txBody>
      </p:sp>
      <p:pic>
        <p:nvPicPr>
          <p:cNvPr id="2050" name="Picture 2" descr="C:\Users\Юзер\Desktop\фото столовая\IMG-20180422-WA0032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6"/>
          <a:stretch/>
        </p:blipFill>
        <p:spPr bwMode="auto">
          <a:xfrm>
            <a:off x="1187624" y="1268760"/>
            <a:ext cx="3629025" cy="2230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Юзер\Desktop\фото столовая\IMG-20180421-WA0017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7"/>
          <a:stretch/>
        </p:blipFill>
        <p:spPr bwMode="auto">
          <a:xfrm>
            <a:off x="4932040" y="1268760"/>
            <a:ext cx="3629025" cy="2434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surina32\Desktop\108APPLE\IMG_83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33056"/>
            <a:ext cx="4590036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urina32\Desktop\108APPLE\IMG_836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2" b="8884"/>
          <a:stretch/>
        </p:blipFill>
        <p:spPr bwMode="auto">
          <a:xfrm>
            <a:off x="1259632" y="3557392"/>
            <a:ext cx="3002632" cy="3173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01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Century" panose="02040604050505020304" pitchFamily="18" charset="0"/>
              </a:rPr>
              <a:t>Розница</a:t>
            </a:r>
            <a:endParaRPr lang="ru-RU" i="1" dirty="0">
              <a:latin typeface="Century" panose="02040604050505020304" pitchFamily="18" charset="0"/>
            </a:endParaRPr>
          </a:p>
        </p:txBody>
      </p:sp>
      <p:pic>
        <p:nvPicPr>
          <p:cNvPr id="1026" name="Picture 2" descr="C:\Users\Юзер\Desktop\фото столовая\IMG-20180421-WA0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2736304" cy="3045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Юзер\Desktop\фото столовая\IMG-20180422-WA00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3629025" cy="2952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Юзер\Desktop\фото столовая\IMG-20180422-WA0033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54"/>
          <a:stretch/>
        </p:blipFill>
        <p:spPr bwMode="auto">
          <a:xfrm>
            <a:off x="1043608" y="4509120"/>
            <a:ext cx="3629025" cy="2234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surina32\Desktop\108APPLE\IMG_E954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06"/>
          <a:stretch/>
        </p:blipFill>
        <p:spPr bwMode="auto">
          <a:xfrm>
            <a:off x="4716015" y="4365104"/>
            <a:ext cx="4294233" cy="2232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4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Century" panose="02040604050505020304" pitchFamily="18" charset="0"/>
              </a:rPr>
              <a:t>Выпечка </a:t>
            </a:r>
            <a:endParaRPr lang="ru-RU" i="1" dirty="0">
              <a:latin typeface="Century" panose="02040604050505020304" pitchFamily="18" charset="0"/>
            </a:endParaRPr>
          </a:p>
        </p:txBody>
      </p:sp>
      <p:pic>
        <p:nvPicPr>
          <p:cNvPr id="2050" name="Picture 2" descr="C:\Users\Юзер\Desktop\фото столовая\IMG-20180421-WA00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4248472" cy="3058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surina32\Desktop\IMG_85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4" b="18517"/>
          <a:stretch/>
        </p:blipFill>
        <p:spPr bwMode="auto">
          <a:xfrm rot="16200000">
            <a:off x="5396516" y="2964524"/>
            <a:ext cx="2815464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70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1027584"/>
          </a:xfrm>
        </p:spPr>
        <p:txBody>
          <a:bodyPr/>
          <a:lstStyle/>
          <a:p>
            <a:pPr algn="ctr"/>
            <a:r>
              <a:rPr lang="ru-RU" dirty="0" smtClean="0">
                <a:latin typeface="Century" panose="02040604050505020304" pitchFamily="18" charset="0"/>
              </a:rPr>
              <a:t>Салаты</a:t>
            </a:r>
            <a:endParaRPr lang="ru-RU" dirty="0">
              <a:latin typeface="Century" panose="02040604050505020304" pitchFamily="18" charset="0"/>
            </a:endParaRPr>
          </a:p>
        </p:txBody>
      </p:sp>
      <p:pic>
        <p:nvPicPr>
          <p:cNvPr id="4098" name="Picture 2" descr="C:\Users\Юзер\Desktop\фото столовая\IMG-20180421-WA0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48618" y="779774"/>
            <a:ext cx="2766445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surina32\Desktop\108APPLE\WRPS89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553"/>
          <a:stretch/>
        </p:blipFill>
        <p:spPr bwMode="auto">
          <a:xfrm>
            <a:off x="2339753" y="4293095"/>
            <a:ext cx="5589040" cy="2277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urina32\Desktop\108APPLE\TAAS976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32" t="12247" r="14600"/>
          <a:stretch/>
        </p:blipFill>
        <p:spPr bwMode="auto">
          <a:xfrm>
            <a:off x="5183786" y="1628800"/>
            <a:ext cx="3643982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35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1276350" y="457200"/>
            <a:ext cx="6496050" cy="102758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/>
            <a:r>
              <a:rPr lang="ru-RU" i="1" kern="0" dirty="0" smtClean="0">
                <a:latin typeface="Century" panose="02040604050505020304" pitchFamily="18" charset="0"/>
              </a:rPr>
              <a:t>Фрукты и овощи</a:t>
            </a:r>
            <a:endParaRPr lang="ru-RU" i="1" kern="0" dirty="0">
              <a:latin typeface="Century" panose="02040604050505020304" pitchFamily="18" charset="0"/>
            </a:endParaRPr>
          </a:p>
        </p:txBody>
      </p:sp>
      <p:pic>
        <p:nvPicPr>
          <p:cNvPr id="3" name="Picture 3" descr="C:\Users\Юзер\Desktop\фото столовая\IMG-20180422-WA0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30" y="1788441"/>
            <a:ext cx="3874910" cy="4102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Юзер\Desktop\фото столовая\IMG-20180422-WA00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056" y="1788441"/>
            <a:ext cx="3895424" cy="4124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07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692696"/>
            <a:ext cx="6984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Century" panose="02040604050505020304" pitchFamily="18" charset="0"/>
              </a:rPr>
              <a:t> </a:t>
            </a:r>
            <a:r>
              <a:rPr lang="ru-RU" sz="2400" b="1" i="1" dirty="0" smtClean="0">
                <a:latin typeface="Century" panose="02040604050505020304" pitchFamily="18" charset="0"/>
              </a:rPr>
              <a:t>   В </a:t>
            </a:r>
            <a:r>
              <a:rPr lang="ru-RU" sz="2400" b="1" i="1" dirty="0">
                <a:latin typeface="Century" panose="02040604050505020304" pitchFamily="18" charset="0"/>
              </a:rPr>
              <a:t>школе </a:t>
            </a:r>
            <a:r>
              <a:rPr lang="ru-RU" sz="2400" b="1" i="1" dirty="0" smtClean="0">
                <a:latin typeface="Century" panose="02040604050505020304" pitchFamily="18" charset="0"/>
              </a:rPr>
              <a:t>создана бракеражная  </a:t>
            </a:r>
            <a:r>
              <a:rPr lang="ru-RU" sz="2400" b="1" i="1" dirty="0">
                <a:latin typeface="Century" panose="02040604050505020304" pitchFamily="18" charset="0"/>
              </a:rPr>
              <a:t>комиссия по контролю за организацией питания и качеством питания обучающихся. </a:t>
            </a:r>
            <a:r>
              <a:rPr lang="ru-RU" sz="2400" b="1" i="1" dirty="0" smtClean="0">
                <a:latin typeface="Century" panose="02040604050505020304" pitchFamily="18" charset="0"/>
              </a:rPr>
              <a:t>Родительская общественность имеет возможность осуществления контроля за качеством питания. </a:t>
            </a:r>
          </a:p>
          <a:p>
            <a:r>
              <a:rPr lang="ru-RU" sz="2400" b="1" i="1" dirty="0" smtClean="0">
                <a:latin typeface="Century" panose="02040604050505020304" pitchFamily="18" charset="0"/>
              </a:rPr>
              <a:t>Разработана Программа здорового питания.</a:t>
            </a:r>
            <a:endParaRPr lang="ru-RU" sz="2400" b="1" i="1" dirty="0">
              <a:latin typeface="Century" panose="020406040505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219" y="3314194"/>
            <a:ext cx="2735965" cy="3283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9874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412776"/>
            <a:ext cx="756084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i="1" dirty="0" smtClean="0">
                <a:latin typeface="Century" panose="02040604050505020304" pitchFamily="18" charset="0"/>
              </a:rPr>
              <a:t>Для улучшения условий труда работников столовой, повышения производительности труда, качества готовой продукции приобретено дополнительное современное оборудование : посудомоечная машина (700 тарелок/час), картофелечистка, овощерезка. </a:t>
            </a:r>
            <a:endParaRPr lang="ru-RU" sz="2800" b="1" i="1" dirty="0"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04664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i="1" dirty="0" smtClean="0">
                <a:latin typeface="Century" panose="02040604050505020304" pitchFamily="18" charset="0"/>
              </a:rPr>
              <a:t>Оборудование</a:t>
            </a:r>
            <a:endParaRPr lang="ru-RU" sz="4400" b="1" dirty="0"/>
          </a:p>
        </p:txBody>
      </p:sp>
      <p:pic>
        <p:nvPicPr>
          <p:cNvPr id="1026" name="Picture 2" descr="C:\Users\surina32\Desktop\108APPLE\NQKY17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82"/>
          <a:stretch/>
        </p:blipFill>
        <p:spPr bwMode="auto">
          <a:xfrm>
            <a:off x="708945" y="1556792"/>
            <a:ext cx="3352303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urina32\Desktop\108APPLE\UVHQ615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6" t="28551" r="27652"/>
          <a:stretch/>
        </p:blipFill>
        <p:spPr bwMode="auto">
          <a:xfrm>
            <a:off x="6588224" y="1679121"/>
            <a:ext cx="2329842" cy="4733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urina32\Desktop\108APPLE\LRUH516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" t="39757" r="28865" b="14943"/>
          <a:stretch/>
        </p:blipFill>
        <p:spPr bwMode="auto">
          <a:xfrm>
            <a:off x="4031388" y="2204864"/>
            <a:ext cx="2556836" cy="3809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09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1196752"/>
            <a:ext cx="756084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600" b="1" i="1" dirty="0" smtClean="0">
                <a:latin typeface="Century" panose="02040604050505020304" pitchFamily="18" charset="0"/>
              </a:rPr>
              <a:t>Рациональное </a:t>
            </a:r>
            <a:r>
              <a:rPr lang="ru-RU" sz="2600" b="1" i="1" dirty="0">
                <a:latin typeface="Century" panose="02040604050505020304" pitchFamily="18" charset="0"/>
              </a:rPr>
              <a:t>(здоровое) питание детей является необходимым условием</a:t>
            </a:r>
          </a:p>
          <a:p>
            <a:pPr>
              <a:lnSpc>
                <a:spcPct val="150000"/>
              </a:lnSpc>
            </a:pPr>
            <a:r>
              <a:rPr lang="ru-RU" sz="2600" b="1" i="1" dirty="0">
                <a:latin typeface="Century" panose="02040604050505020304" pitchFamily="18" charset="0"/>
              </a:rPr>
              <a:t>обеспечения их здоровья, способности к обучению во </a:t>
            </a:r>
            <a:r>
              <a:rPr lang="ru-RU" sz="2600" b="1" i="1" dirty="0" smtClean="0">
                <a:latin typeface="Century" panose="02040604050505020304" pitchFamily="18" charset="0"/>
              </a:rPr>
              <a:t>все </a:t>
            </a:r>
            <a:r>
              <a:rPr lang="ru-RU" sz="2600" b="1" i="1" dirty="0">
                <a:latin typeface="Century" panose="02040604050505020304" pitchFamily="18" charset="0"/>
              </a:rPr>
              <a:t>возрастные периоды. </a:t>
            </a:r>
          </a:p>
        </p:txBody>
      </p:sp>
      <p:pic>
        <p:nvPicPr>
          <p:cNvPr id="2050" name="Picture 2" descr="C:\Users\surina32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89742"/>
            <a:ext cx="4104456" cy="2969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75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420888"/>
            <a:ext cx="7328098" cy="23042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Century" panose="02040604050505020304" pitchFamily="18" charset="0"/>
              </a:rPr>
              <a:t>Вопросы </a:t>
            </a:r>
            <a:r>
              <a:rPr lang="ru-RU" sz="2400" dirty="0">
                <a:latin typeface="Century" panose="02040604050505020304" pitchFamily="18" charset="0"/>
              </a:rPr>
              <a:t>работы школы по улучшению питания учащихся, внедрение новых форм обслуживания с учетом интересов детей и их родителей рассматриваются на совещаниях при директоре, совещаниях классных руководителей, классных часах и родительских собраниях. В конце каждой учебной</a:t>
            </a:r>
            <a:br>
              <a:rPr lang="ru-RU" sz="2400" dirty="0">
                <a:latin typeface="Century" panose="02040604050505020304" pitchFamily="18" charset="0"/>
              </a:rPr>
            </a:br>
            <a:r>
              <a:rPr lang="ru-RU" sz="2400" dirty="0">
                <a:latin typeface="Century" panose="02040604050505020304" pitchFamily="18" charset="0"/>
              </a:rPr>
              <a:t>четверти проводится анализ охвата горячим питанием учащихся школы.</a:t>
            </a:r>
          </a:p>
        </p:txBody>
      </p:sp>
    </p:spTree>
    <p:extLst>
      <p:ext uri="{BB962C8B-B14F-4D97-AF65-F5344CB8AC3E}">
        <p14:creationId xmlns:p14="http://schemas.microsoft.com/office/powerpoint/2010/main" val="25970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184082" cy="518457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800" dirty="0" smtClean="0"/>
              <a:t> </a:t>
            </a:r>
            <a:r>
              <a:rPr lang="ru-RU" sz="2000" dirty="0">
                <a:latin typeface="Century" panose="02040604050505020304" pitchFamily="18" charset="0"/>
              </a:rPr>
              <a:t>Работа по воспитанию культуры питания, пропаганде ЗОЖ среди родителей включает в себя проведение родительских собраний на темы: «Совместная работа семьи и школы по формированию здорового образа жизни. Питание учащихся», «Профилактика желудочно-кишечных заболеваний и инфекционных, простудных заболеваний», «Итоги медицинских осмотров учащихся»; индивидуальные консультации фельдшера школы «Поговорим о диетическом питании»; родительский лекторий «Здоровье вашей семьи»; встреча </a:t>
            </a:r>
            <a:r>
              <a:rPr lang="ru-RU" sz="2000" dirty="0" smtClean="0">
                <a:latin typeface="Century" panose="02040604050505020304" pitchFamily="18" charset="0"/>
              </a:rPr>
              <a:t>с родителями врача: </a:t>
            </a:r>
            <a:r>
              <a:rPr lang="ru-RU" sz="2000" dirty="0">
                <a:latin typeface="Century" panose="02040604050505020304" pitchFamily="18" charset="0"/>
              </a:rPr>
              <a:t>«Личная гигиена ребенка», анкетирование родителей «Ваши предложения на учебный год по развитию школьного </a:t>
            </a:r>
            <a:r>
              <a:rPr lang="ru-RU" sz="2000" dirty="0" smtClean="0">
                <a:latin typeface="Century" panose="02040604050505020304" pitchFamily="18" charset="0"/>
              </a:rPr>
              <a:t>питания</a:t>
            </a:r>
            <a:r>
              <a:rPr lang="ru-RU" sz="2000" dirty="0">
                <a:latin typeface="Century" panose="02040604050505020304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91421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i="1" dirty="0" smtClean="0">
                <a:latin typeface="Century" panose="02040604050505020304" pitchFamily="18" charset="0"/>
              </a:rPr>
              <a:t>Анализ  состояния  питания обучающихся </a:t>
            </a:r>
            <a:endParaRPr lang="ru-RU" sz="2800" i="1" dirty="0">
              <a:latin typeface="Century" panose="02040604050505020304" pitchFamily="18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2" r="17798"/>
          <a:stretch/>
        </p:blipFill>
        <p:spPr bwMode="auto">
          <a:xfrm>
            <a:off x="1115616" y="1475689"/>
            <a:ext cx="7420139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29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90600" y="2722563"/>
            <a:ext cx="7772400" cy="2146597"/>
          </a:xfrm>
        </p:spPr>
        <p:txBody>
          <a:bodyPr/>
          <a:lstStyle/>
          <a:p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>
                <a:solidFill>
                  <a:srgbClr val="0070C0"/>
                </a:solidFill>
                <a:latin typeface="Century" panose="02040604050505020304" pitchFamily="18" charset="0"/>
              </a:rPr>
              <a:t>Спасибо и  приятного аппетита!</a:t>
            </a:r>
            <a:endParaRPr lang="en-US" sz="6000" dirty="0">
              <a:solidFill>
                <a:srgbClr val="0070C0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76350" y="457200"/>
            <a:ext cx="7112074" cy="62841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800" i="1" dirty="0" smtClean="0">
                <a:latin typeface="Century" panose="02040604050505020304" pitchFamily="18" charset="0"/>
              </a:rPr>
              <a:t>Организация питания учащихся осуществляется на основании Закона РФ «Об основных гарантиях прав ребенка»,постановления Правительства от 23 июля 2008 года №45 «Об утверждении СанПин2.4.5.2409-08 «Санитарно-эпидемиологические требования к организации питания обучающихся в общеобразовательных учреждениях»</a:t>
            </a:r>
            <a:endParaRPr lang="ru-RU" sz="2800" i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72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6212160"/>
          </a:xfrm>
        </p:spPr>
        <p:txBody>
          <a:bodyPr/>
          <a:lstStyle/>
          <a:p>
            <a:r>
              <a:rPr lang="ru-RU" sz="1800" i="1" u="sng" dirty="0" smtClean="0">
                <a:effectLst>
                  <a:glow rad="939800">
                    <a:schemeClr val="accent1">
                      <a:alpha val="40000"/>
                    </a:schemeClr>
                  </a:glow>
                </a:effectLst>
              </a:rPr>
              <a:t>Цель: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 </a:t>
            </a:r>
            <a:r>
              <a:rPr lang="ru-RU" sz="1800" dirty="0">
                <a:latin typeface="Century" panose="02040604050505020304" pitchFamily="18" charset="0"/>
              </a:rPr>
              <a:t>Создание в школе условий для организации</a:t>
            </a:r>
            <a:br>
              <a:rPr lang="ru-RU" sz="1800" dirty="0">
                <a:latin typeface="Century" panose="02040604050505020304" pitchFamily="18" charset="0"/>
              </a:rPr>
            </a:br>
            <a:r>
              <a:rPr lang="ru-RU" sz="1800" dirty="0">
                <a:latin typeface="Century" panose="02040604050505020304" pitchFamily="18" charset="0"/>
              </a:rPr>
              <a:t>и осуществления качественного,</a:t>
            </a:r>
            <a:br>
              <a:rPr lang="ru-RU" sz="1800" dirty="0">
                <a:latin typeface="Century" panose="02040604050505020304" pitchFamily="18" charset="0"/>
              </a:rPr>
            </a:br>
            <a:r>
              <a:rPr lang="ru-RU" sz="1800" dirty="0">
                <a:latin typeface="Century" panose="02040604050505020304" pitchFamily="18" charset="0"/>
              </a:rPr>
              <a:t>сбалансированного и доступного питания </a:t>
            </a:r>
            <a:r>
              <a:rPr lang="ru-RU" sz="1800" dirty="0" smtClean="0">
                <a:latin typeface="Century" panose="02040604050505020304" pitchFamily="18" charset="0"/>
              </a:rPr>
              <a:t>учащихся.</a:t>
            </a:r>
            <a:br>
              <a:rPr lang="ru-RU" sz="1800" dirty="0" smtClean="0">
                <a:latin typeface="Century" panose="02040604050505020304" pitchFamily="18" charset="0"/>
              </a:rPr>
            </a:br>
            <a:r>
              <a:rPr lang="ru-RU" sz="1800" dirty="0">
                <a:latin typeface="Century" panose="02040604050505020304" pitchFamily="18" charset="0"/>
              </a:rPr>
              <a:t/>
            </a:r>
            <a:br>
              <a:rPr lang="ru-RU" sz="1800" dirty="0">
                <a:latin typeface="Century" panose="02040604050505020304" pitchFamily="18" charset="0"/>
              </a:rPr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i="1" u="sng" dirty="0">
                <a:effectLst>
                  <a:glow rad="1435100">
                    <a:schemeClr val="accent1">
                      <a:alpha val="40000"/>
                    </a:schemeClr>
                  </a:glow>
                </a:effectLst>
              </a:rPr>
              <a:t>Задачи: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>
                <a:latin typeface="Century" panose="02040604050505020304" pitchFamily="18" charset="0"/>
              </a:rPr>
              <a:t>1.Обеспечить </a:t>
            </a:r>
            <a:r>
              <a:rPr lang="ru-RU" sz="1800" dirty="0">
                <a:latin typeface="Century" panose="02040604050505020304" pitchFamily="18" charset="0"/>
              </a:rPr>
              <a:t>качество и сбалансированность</a:t>
            </a:r>
            <a:br>
              <a:rPr lang="ru-RU" sz="1800" dirty="0">
                <a:latin typeface="Century" panose="02040604050505020304" pitchFamily="18" charset="0"/>
              </a:rPr>
            </a:br>
            <a:r>
              <a:rPr lang="ru-RU" sz="1800" dirty="0">
                <a:latin typeface="Century" panose="02040604050505020304" pitchFamily="18" charset="0"/>
              </a:rPr>
              <a:t>рациона питания </a:t>
            </a:r>
            <a:r>
              <a:rPr lang="ru-RU" sz="1800" dirty="0" smtClean="0">
                <a:latin typeface="Century" panose="02040604050505020304" pitchFamily="18" charset="0"/>
              </a:rPr>
              <a:t>учащихся.</a:t>
            </a:r>
            <a:r>
              <a:rPr lang="ru-RU" dirty="0">
                <a:latin typeface="Century" panose="02040604050505020304" pitchFamily="18" charset="0"/>
              </a:rPr>
              <a:t/>
            </a:r>
            <a:br>
              <a:rPr lang="ru-RU" dirty="0">
                <a:latin typeface="Century" panose="02040604050505020304" pitchFamily="18" charset="0"/>
              </a:rPr>
            </a:br>
            <a:r>
              <a:rPr lang="ru-RU" sz="1800" dirty="0">
                <a:latin typeface="Century" panose="02040604050505020304" pitchFamily="18" charset="0"/>
              </a:rPr>
              <a:t>2. Повысить доступность школьного </a:t>
            </a:r>
            <a:r>
              <a:rPr lang="ru-RU" sz="1800" dirty="0" smtClean="0">
                <a:latin typeface="Century" panose="02040604050505020304" pitchFamily="18" charset="0"/>
              </a:rPr>
              <a:t>питания.</a:t>
            </a:r>
            <a:r>
              <a:rPr lang="ru-RU" sz="1800" dirty="0">
                <a:latin typeface="Century" panose="02040604050505020304" pitchFamily="18" charset="0"/>
              </a:rPr>
              <a:t/>
            </a:r>
            <a:br>
              <a:rPr lang="ru-RU" sz="1800" dirty="0">
                <a:latin typeface="Century" panose="02040604050505020304" pitchFamily="18" charset="0"/>
              </a:rPr>
            </a:br>
            <a:r>
              <a:rPr lang="ru-RU" sz="1800" dirty="0">
                <a:latin typeface="Century" panose="02040604050505020304" pitchFamily="18" charset="0"/>
              </a:rPr>
              <a:t>3. Увеличить охват организованным питанием</a:t>
            </a:r>
            <a:br>
              <a:rPr lang="ru-RU" sz="1800" dirty="0">
                <a:latin typeface="Century" panose="02040604050505020304" pitchFamily="18" charset="0"/>
              </a:rPr>
            </a:br>
            <a:r>
              <a:rPr lang="ru-RU" sz="1800" dirty="0">
                <a:latin typeface="Century" panose="02040604050505020304" pitchFamily="18" charset="0"/>
              </a:rPr>
              <a:t>большего числа </a:t>
            </a:r>
            <a:r>
              <a:rPr lang="ru-RU" sz="1800" dirty="0" smtClean="0">
                <a:latin typeface="Century" panose="02040604050505020304" pitchFamily="18" charset="0"/>
              </a:rPr>
              <a:t>учащихся.</a:t>
            </a:r>
            <a:r>
              <a:rPr lang="ru-RU" sz="1800" dirty="0">
                <a:latin typeface="Century" panose="02040604050505020304" pitchFamily="18" charset="0"/>
              </a:rPr>
              <a:t/>
            </a:r>
            <a:br>
              <a:rPr lang="ru-RU" sz="1800" dirty="0">
                <a:latin typeface="Century" panose="02040604050505020304" pitchFamily="18" charset="0"/>
              </a:rPr>
            </a:br>
            <a:r>
              <a:rPr lang="ru-RU" sz="1800" dirty="0">
                <a:latin typeface="Century" panose="02040604050505020304" pitchFamily="18" charset="0"/>
              </a:rPr>
              <a:t>4. </a:t>
            </a:r>
            <a:r>
              <a:rPr lang="ru-RU" sz="1800" dirty="0" smtClean="0">
                <a:latin typeface="Century" panose="02040604050505020304" pitchFamily="18" charset="0"/>
              </a:rPr>
              <a:t>Осуществлять </a:t>
            </a:r>
            <a:r>
              <a:rPr lang="ru-RU" sz="1800" dirty="0">
                <a:latin typeface="Century" panose="02040604050505020304" pitchFamily="18" charset="0"/>
              </a:rPr>
              <a:t>производственный контроль</a:t>
            </a:r>
            <a:br>
              <a:rPr lang="ru-RU" sz="1800" dirty="0">
                <a:latin typeface="Century" panose="02040604050505020304" pitchFamily="18" charset="0"/>
              </a:rPr>
            </a:br>
            <a:r>
              <a:rPr lang="ru-RU" sz="1800" dirty="0">
                <a:latin typeface="Century" panose="02040604050505020304" pitchFamily="18" charset="0"/>
              </a:rPr>
              <a:t>административной, медицинской, хозяйственной</a:t>
            </a:r>
            <a:br>
              <a:rPr lang="ru-RU" sz="1800" dirty="0">
                <a:latin typeface="Century" panose="02040604050505020304" pitchFamily="18" charset="0"/>
              </a:rPr>
            </a:br>
            <a:r>
              <a:rPr lang="ru-RU" sz="1800" dirty="0">
                <a:latin typeface="Century" panose="02040604050505020304" pitchFamily="18" charset="0"/>
              </a:rPr>
              <a:t>службами и родительской общественностью за</a:t>
            </a:r>
            <a:br>
              <a:rPr lang="ru-RU" sz="1800" dirty="0">
                <a:latin typeface="Century" panose="02040604050505020304" pitchFamily="18" charset="0"/>
              </a:rPr>
            </a:br>
            <a:r>
              <a:rPr lang="ru-RU" sz="1800" dirty="0">
                <a:latin typeface="Century" panose="02040604050505020304" pitchFamily="18" charset="0"/>
              </a:rPr>
              <a:t>осуществлением качественного, </a:t>
            </a:r>
            <a:r>
              <a:rPr lang="ru-RU" sz="1800" dirty="0" smtClean="0">
                <a:latin typeface="Century" panose="02040604050505020304" pitchFamily="18" charset="0"/>
              </a:rPr>
              <a:t>сбалансированного</a:t>
            </a:r>
            <a:r>
              <a:rPr lang="ru-RU" sz="1800" dirty="0">
                <a:latin typeface="Century" panose="02040604050505020304" pitchFamily="18" charset="0"/>
              </a:rPr>
              <a:t/>
            </a:r>
            <a:br>
              <a:rPr lang="ru-RU" sz="1800" dirty="0">
                <a:latin typeface="Century" panose="02040604050505020304" pitchFamily="18" charset="0"/>
              </a:rPr>
            </a:br>
            <a:r>
              <a:rPr lang="ru-RU" sz="1800" dirty="0">
                <a:latin typeface="Century" panose="02040604050505020304" pitchFamily="18" charset="0"/>
              </a:rPr>
              <a:t>и доступного питания учащихся.</a:t>
            </a:r>
          </a:p>
        </p:txBody>
      </p:sp>
    </p:spTree>
    <p:extLst>
      <p:ext uri="{BB962C8B-B14F-4D97-AF65-F5344CB8AC3E}">
        <p14:creationId xmlns:p14="http://schemas.microsoft.com/office/powerpoint/2010/main" val="58620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052736"/>
            <a:ext cx="7184082" cy="5688632"/>
          </a:xfrm>
        </p:spPr>
        <p:txBody>
          <a:bodyPr/>
          <a:lstStyle/>
          <a:p>
            <a:r>
              <a:rPr lang="ru-RU" sz="1600" dirty="0" smtClean="0"/>
              <a:t>       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Century" panose="02040604050505020304" pitchFamily="18" charset="0"/>
              </a:rPr>
              <a:t>Режим </a:t>
            </a:r>
            <a:r>
              <a:rPr lang="ru-RU" sz="2000" dirty="0">
                <a:latin typeface="Century" panose="02040604050505020304" pitchFamily="18" charset="0"/>
              </a:rPr>
              <a:t>питания в школе </a:t>
            </a:r>
            <a:r>
              <a:rPr lang="ru-RU" sz="2000" dirty="0" smtClean="0">
                <a:latin typeface="Century" panose="02040604050505020304" pitchFamily="18" charset="0"/>
              </a:rPr>
              <a:t>определяется санитарно-эпидемиологическими правилами </a:t>
            </a:r>
            <a:r>
              <a:rPr lang="ru-RU" sz="2000" dirty="0">
                <a:latin typeface="Century" panose="02040604050505020304" pitchFamily="18" charset="0"/>
              </a:rPr>
              <a:t>и нормативами (СанПин 2.4.5.2409-08), в </a:t>
            </a:r>
            <a:r>
              <a:rPr lang="ru-RU" sz="2000" dirty="0" smtClean="0">
                <a:latin typeface="Century" panose="02040604050505020304" pitchFamily="18" charset="0"/>
              </a:rPr>
              <a:t>соответствии с </a:t>
            </a:r>
            <a:r>
              <a:rPr lang="ru-RU" sz="2000" dirty="0">
                <a:latin typeface="Century" panose="02040604050505020304" pitchFamily="18" charset="0"/>
              </a:rPr>
              <a:t>которыми в общеобразовательном учреждении 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>
                <a:latin typeface="Century" panose="02040604050505020304" pitchFamily="18" charset="0"/>
              </a:rPr>
              <a:t>организованы </a:t>
            </a:r>
            <a:r>
              <a:rPr lang="ru-RU" sz="2000" dirty="0" smtClean="0">
                <a:latin typeface="Century" panose="02040604050505020304" pitchFamily="18" charset="0"/>
              </a:rPr>
              <a:t>горячие завтраки </a:t>
            </a:r>
            <a:r>
              <a:rPr lang="ru-RU" sz="2000" dirty="0">
                <a:latin typeface="Century" panose="02040604050505020304" pitchFamily="18" charset="0"/>
              </a:rPr>
              <a:t>для обучающихся </a:t>
            </a:r>
            <a:r>
              <a:rPr lang="ru-RU" sz="2000" dirty="0" smtClean="0">
                <a:latin typeface="Century" panose="02040604050505020304" pitchFamily="18" charset="0"/>
              </a:rPr>
              <a:t>1-4 </a:t>
            </a:r>
            <a:r>
              <a:rPr lang="ru-RU" sz="2000" dirty="0">
                <a:latin typeface="Century" panose="02040604050505020304" pitchFamily="18" charset="0"/>
              </a:rPr>
              <a:t>классов, 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>
                <a:latin typeface="Century" panose="02040604050505020304" pitchFamily="18" charset="0"/>
              </a:rPr>
              <a:t>горячее питание </a:t>
            </a:r>
            <a:r>
              <a:rPr lang="ru-RU" sz="2000" dirty="0" smtClean="0">
                <a:latin typeface="Century" panose="02040604050505020304" pitchFamily="18" charset="0"/>
              </a:rPr>
              <a:t>«Комплексный обед» для детей  1-11 классов, розничная торговля.</a:t>
            </a:r>
            <a:br>
              <a:rPr lang="ru-RU" sz="2000" dirty="0" smtClean="0">
                <a:latin typeface="Century" panose="02040604050505020304" pitchFamily="18" charset="0"/>
              </a:rPr>
            </a:br>
            <a:r>
              <a:rPr lang="ru-RU" sz="2000" dirty="0" smtClean="0">
                <a:latin typeface="Century" panose="02040604050505020304" pitchFamily="18" charset="0"/>
              </a:rPr>
              <a:t>  </a:t>
            </a:r>
            <a:br>
              <a:rPr lang="ru-RU" sz="2000" dirty="0" smtClean="0">
                <a:latin typeface="Century" panose="02040604050505020304" pitchFamily="18" charset="0"/>
              </a:rPr>
            </a:br>
            <a:r>
              <a:rPr lang="ru-RU" sz="2000" dirty="0" smtClean="0">
                <a:latin typeface="Century" panose="02040604050505020304" pitchFamily="18" charset="0"/>
              </a:rPr>
              <a:t>        </a:t>
            </a:r>
            <a:r>
              <a:rPr lang="ru-RU" sz="2000" dirty="0">
                <a:latin typeface="Century" panose="02040604050505020304" pitchFamily="18" charset="0"/>
              </a:rPr>
              <a:t>В </a:t>
            </a:r>
            <a:r>
              <a:rPr lang="ru-RU" sz="2000" dirty="0" smtClean="0">
                <a:latin typeface="Century" panose="02040604050505020304" pitchFamily="18" charset="0"/>
              </a:rPr>
              <a:t>ассортименте для учащихся  выпечка, кондитерские изделия, фрукты,  овощные и фруктовые </a:t>
            </a:r>
            <a:r>
              <a:rPr lang="ru-RU" sz="2000" dirty="0">
                <a:latin typeface="Century" panose="02040604050505020304" pitchFamily="18" charset="0"/>
              </a:rPr>
              <a:t>салаты, </a:t>
            </a:r>
            <a:r>
              <a:rPr lang="ru-RU" sz="2000" dirty="0" smtClean="0">
                <a:latin typeface="Century" panose="02040604050505020304" pitchFamily="18" charset="0"/>
              </a:rPr>
              <a:t>кисломолочные  </a:t>
            </a:r>
            <a:r>
              <a:rPr lang="ru-RU" sz="2000" dirty="0">
                <a:latin typeface="Century" panose="02040604050505020304" pitchFamily="18" charset="0"/>
              </a:rPr>
              <a:t>продукты, </a:t>
            </a:r>
            <a:r>
              <a:rPr lang="ru-RU" sz="2000" dirty="0" smtClean="0">
                <a:latin typeface="Century" panose="02040604050505020304" pitchFamily="18" charset="0"/>
              </a:rPr>
              <a:t> компоты, чай.</a:t>
            </a:r>
            <a:br>
              <a:rPr lang="ru-RU" sz="2000" dirty="0" smtClean="0">
                <a:latin typeface="Century" panose="02040604050505020304" pitchFamily="18" charset="0"/>
              </a:rPr>
            </a:br>
            <a:r>
              <a:rPr lang="ru-RU" sz="2000" dirty="0" smtClean="0">
                <a:latin typeface="Century" panose="02040604050505020304" pitchFamily="18" charset="0"/>
              </a:rPr>
              <a:t>        Организация </a:t>
            </a:r>
            <a:r>
              <a:rPr lang="ru-RU" sz="2000" dirty="0">
                <a:latin typeface="Century" panose="02040604050505020304" pitchFamily="18" charset="0"/>
              </a:rPr>
              <a:t>и рацион питания обучающихся </a:t>
            </a:r>
            <a:r>
              <a:rPr lang="ru-RU" sz="2000" dirty="0" smtClean="0">
                <a:latin typeface="Century" panose="02040604050505020304" pitchFamily="18" charset="0"/>
              </a:rPr>
              <a:t>подлежит</a:t>
            </a:r>
            <a:r>
              <a:rPr lang="ru-RU" sz="2000" dirty="0">
                <a:latin typeface="Century" panose="02040604050505020304" pitchFamily="18" charset="0"/>
              </a:rPr>
              <a:t/>
            </a:r>
            <a:br>
              <a:rPr lang="ru-RU" sz="2000" dirty="0">
                <a:latin typeface="Century" panose="02040604050505020304" pitchFamily="18" charset="0"/>
              </a:rPr>
            </a:br>
            <a:r>
              <a:rPr lang="ru-RU" sz="2000" dirty="0">
                <a:latin typeface="Century" panose="02040604050505020304" pitchFamily="18" charset="0"/>
              </a:rPr>
              <a:t>обязательному согласованию с </a:t>
            </a:r>
            <a:r>
              <a:rPr lang="ru-RU" sz="2000" dirty="0" smtClean="0">
                <a:latin typeface="Century" panose="02040604050505020304" pitchFamily="18" charset="0"/>
              </a:rPr>
              <a:t>органами Роспотребнадзора.</a:t>
            </a:r>
            <a:endParaRPr lang="ru-RU" sz="20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22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491880" y="2577863"/>
            <a:ext cx="2952328" cy="14272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Горячее питание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322229"/>
            <a:ext cx="1872208" cy="10081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Розница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30957" y="1345937"/>
            <a:ext cx="2102707" cy="100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Горячее питание, завтраки 1-4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4869160"/>
            <a:ext cx="2880320" cy="14401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Обед </a:t>
            </a:r>
            <a:r>
              <a:rPr lang="en-US" dirty="0" smtClean="0"/>
              <a:t>II </a:t>
            </a:r>
            <a:r>
              <a:rPr lang="ru-RU" dirty="0" smtClean="0"/>
              <a:t>и </a:t>
            </a:r>
            <a:r>
              <a:rPr lang="en-US" dirty="0" smtClean="0"/>
              <a:t>III</a:t>
            </a:r>
            <a:r>
              <a:rPr lang="ru-RU" dirty="0" smtClean="0"/>
              <a:t> блюдо, льготная категория (опекаемые, многодетные)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3429000"/>
            <a:ext cx="1944216" cy="1152128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Выпечка, кондитерские изделия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32240" y="3429000"/>
            <a:ext cx="2160240" cy="115212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Комплексный обед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491880" y="3861048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160457" y="4149080"/>
            <a:ext cx="0" cy="612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300192" y="3681028"/>
            <a:ext cx="288032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6045524" y="2397843"/>
            <a:ext cx="72008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3059832" y="2330341"/>
            <a:ext cx="86409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187624" y="332656"/>
            <a:ext cx="64951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Century" panose="02040604050505020304" pitchFamily="18" charset="0"/>
              </a:rPr>
              <a:t>Схема организации питания в школе</a:t>
            </a:r>
          </a:p>
        </p:txBody>
      </p:sp>
    </p:spTree>
    <p:extLst>
      <p:ext uri="{BB962C8B-B14F-4D97-AF65-F5344CB8AC3E}">
        <p14:creationId xmlns:p14="http://schemas.microsoft.com/office/powerpoint/2010/main" val="105925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Юзер\Desktop\фото столовая\IMG-20180421-WA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50" y="1484784"/>
            <a:ext cx="7463914" cy="504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84550" y="404664"/>
            <a:ext cx="6167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  <a:latin typeface="Century" panose="02040604050505020304" pitchFamily="18" charset="0"/>
              </a:rPr>
              <a:t>РЕЖИМ РАБОТЫ </a:t>
            </a:r>
            <a:r>
              <a:rPr lang="ru-RU" sz="2800" b="1" i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СТОЛОВОЙ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с 8.00ч. – 17.00ч.</a:t>
            </a:r>
            <a:endParaRPr lang="ru-RU" sz="2800" b="1" i="1" dirty="0">
              <a:solidFill>
                <a:srgbClr val="7030A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9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2771" name="Picture 3" descr="C:\Users\Юзер\Desktop\фото столовая\IMG-20180421-WA00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55791"/>
            <a:ext cx="4176464" cy="3729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Юзер\Desktop\фото столовая\IMG-20180421-WA0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4224470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404664"/>
            <a:ext cx="4968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Century" panose="02040604050505020304" pitchFamily="18" charset="0"/>
              </a:rPr>
              <a:t> </a:t>
            </a:r>
            <a:r>
              <a:rPr lang="ru-RU" sz="4400" b="1" i="1" dirty="0">
                <a:latin typeface="Century" panose="02040604050505020304" pitchFamily="18" charset="0"/>
              </a:rPr>
              <a:t>Завтраки</a:t>
            </a:r>
            <a:endParaRPr lang="ru-RU" sz="4400" b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01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i="1" dirty="0" smtClean="0">
                <a:latin typeface="Century" panose="02040604050505020304" pitchFamily="18" charset="0"/>
              </a:rPr>
              <a:t>Завтраки</a:t>
            </a:r>
            <a:endParaRPr lang="ru-RU" i="1" dirty="0">
              <a:latin typeface="Century" panose="02040604050505020304" pitchFamily="18" charset="0"/>
            </a:endParaRPr>
          </a:p>
        </p:txBody>
      </p:sp>
      <p:pic>
        <p:nvPicPr>
          <p:cNvPr id="31746" name="Picture 2" descr="C:\Users\Юзер\Desktop\фото столовая\IMG-20180422-WA00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3672408" cy="2920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C:\Users\Юзер\Desktop\фото столовая\IMG-20180422-WA00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444" y="1268760"/>
            <a:ext cx="3856496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Юзер\Desktop\фото столовая\IMG-20180422-WA003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57"/>
          <a:stretch/>
        </p:blipFill>
        <p:spPr bwMode="auto">
          <a:xfrm rot="16200000">
            <a:off x="1806099" y="3674620"/>
            <a:ext cx="2939514" cy="3600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Users\Юзер\Desktop\фото столовая\IMG-20180422-WA003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8" b="19914"/>
          <a:stretch/>
        </p:blipFill>
        <p:spPr bwMode="auto">
          <a:xfrm rot="16200000">
            <a:off x="5464039" y="3638616"/>
            <a:ext cx="2896443" cy="3672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09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толовая">
  <a:themeElements>
    <a:clrScheme name="Default Design 1">
      <a:dk1>
        <a:srgbClr val="000000"/>
      </a:dk1>
      <a:lt1>
        <a:srgbClr val="FFFFFF"/>
      </a:lt1>
      <a:dk2>
        <a:srgbClr val="FDD903"/>
      </a:dk2>
      <a:lt2>
        <a:srgbClr val="B2B2B2"/>
      </a:lt2>
      <a:accent1>
        <a:srgbClr val="FF9900"/>
      </a:accent1>
      <a:accent2>
        <a:srgbClr val="76C73F"/>
      </a:accent2>
      <a:accent3>
        <a:srgbClr val="FFFFFF"/>
      </a:accent3>
      <a:accent4>
        <a:srgbClr val="000000"/>
      </a:accent4>
      <a:accent5>
        <a:srgbClr val="FFCAAA"/>
      </a:accent5>
      <a:accent6>
        <a:srgbClr val="6AB438"/>
      </a:accent6>
      <a:hlink>
        <a:srgbClr val="E2507A"/>
      </a:hlink>
      <a:folHlink>
        <a:srgbClr val="5ACAA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FDD903"/>
        </a:dk2>
        <a:lt2>
          <a:srgbClr val="B2B2B2"/>
        </a:lt2>
        <a:accent1>
          <a:srgbClr val="FF9900"/>
        </a:accent1>
        <a:accent2>
          <a:srgbClr val="76C73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6AB438"/>
        </a:accent6>
        <a:hlink>
          <a:srgbClr val="E2507A"/>
        </a:hlink>
        <a:folHlink>
          <a:srgbClr val="5ACA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AFE91F"/>
        </a:dk2>
        <a:lt2>
          <a:srgbClr val="B2B2B2"/>
        </a:lt2>
        <a:accent1>
          <a:srgbClr val="70D34D"/>
        </a:accent1>
        <a:accent2>
          <a:srgbClr val="4192DB"/>
        </a:accent2>
        <a:accent3>
          <a:srgbClr val="FFFFFF"/>
        </a:accent3>
        <a:accent4>
          <a:srgbClr val="000000"/>
        </a:accent4>
        <a:accent5>
          <a:srgbClr val="BBE6B2"/>
        </a:accent5>
        <a:accent6>
          <a:srgbClr val="3A84C6"/>
        </a:accent6>
        <a:hlink>
          <a:srgbClr val="EC7A24"/>
        </a:hlink>
        <a:folHlink>
          <a:srgbClr val="AB6C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72D3F6"/>
        </a:dk2>
        <a:lt2>
          <a:srgbClr val="B2B2B2"/>
        </a:lt2>
        <a:accent1>
          <a:srgbClr val="51A0E1"/>
        </a:accent1>
        <a:accent2>
          <a:srgbClr val="7FCD53"/>
        </a:accent2>
        <a:accent3>
          <a:srgbClr val="FFFFFF"/>
        </a:accent3>
        <a:accent4>
          <a:srgbClr val="000000"/>
        </a:accent4>
        <a:accent5>
          <a:srgbClr val="B3CDEE"/>
        </a:accent5>
        <a:accent6>
          <a:srgbClr val="72BA4A"/>
        </a:accent6>
        <a:hlink>
          <a:srgbClr val="CB518E"/>
        </a:hlink>
        <a:folHlink>
          <a:srgbClr val="DB86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столовая</Template>
  <TotalTime>585</TotalTime>
  <Words>363</Words>
  <Application>Microsoft Office PowerPoint</Application>
  <PresentationFormat>Экран (4:3)</PresentationFormat>
  <Paragraphs>37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столовая</vt:lpstr>
      <vt:lpstr>Организация питания в МБОУ СОШ № 2 </vt:lpstr>
      <vt:lpstr>Презентация PowerPoint</vt:lpstr>
      <vt:lpstr>Организация питания учащихся осуществляется на основании Закона РФ «Об основных гарантиях прав ребенка»,постановления Правительства от 23 июля 2008 года №45 «Об утверждении СанПин2.4.5.2409-08 «Санитарно-эпидемиологические требования к организации питания обучающихся в общеобразовательных учреждениях»</vt:lpstr>
      <vt:lpstr>Цель:   Создание в школе условий для организации и осуществления качественного, сбалансированного и доступного питания учащихся.   Задачи:   1.Обеспечить качество и сбалансированность рациона питания учащихся. 2. Повысить доступность школьного питания. 3. Увеличить охват организованным питанием большего числа учащихся. 4. Осуществлять производственный контроль административной, медицинской, хозяйственной службами и родительской общественностью за осуществлением качественного, сбалансированного и доступного питания учащихся.</vt:lpstr>
      <vt:lpstr>        Режим питания в школе определяется санитарно-эпидемиологическими правилами и нормативами (СанПин 2.4.5.2409-08), в соответствии с которыми в общеобразовательном учреждении  организованы горячие завтраки для обучающихся 1-4 классов,  горячее питание «Комплексный обед» для детей  1-11 классов, розничная торговля.            В ассортименте для учащихся  выпечка, кондитерские изделия, фрукты,  овощные и фруктовые салаты, кисломолочные  продукты,  компоты, чай.         Организация и рацион питания обучающихся подлежит обязательному согласованию с органами Роспотребнадзора.</vt:lpstr>
      <vt:lpstr>Презентация PowerPoint</vt:lpstr>
      <vt:lpstr>Презентация PowerPoint</vt:lpstr>
      <vt:lpstr> </vt:lpstr>
      <vt:lpstr> Завтраки</vt:lpstr>
      <vt:lpstr>Презентация PowerPoint</vt:lpstr>
      <vt:lpstr> </vt:lpstr>
      <vt:lpstr>Розница</vt:lpstr>
      <vt:lpstr>Розница</vt:lpstr>
      <vt:lpstr>Выпечка </vt:lpstr>
      <vt:lpstr>Салаты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 работы школы по улучшению питания учащихся, внедрение новых форм обслуживания с учетом интересов детей и их родителей рассматриваются на совещаниях при директоре, совещаниях классных руководителей, классных часах и родительских собраниях. В конце каждой учебной четверти проводится анализ охвата горячим питанием учащихся школы.</vt:lpstr>
      <vt:lpstr> Работа по воспитанию культуры питания, пропаганде ЗОЖ среди родителей включает в себя проведение родительских собраний на темы: «Совместная работа семьи и школы по формированию здорового образа жизни. Питание учащихся», «Профилактика желудочно-кишечных заболеваний и инфекционных, простудных заболеваний», «Итоги медицинских осмотров учащихся»; индивидуальные консультации фельдшера школы «Поговорим о диетическом питании»; родительский лекторий «Здоровье вашей семьи»; встреча с родителями врача: «Личная гигиена ребенка», анкетирование родителей «Ваши предложения на учебный год по развитию школьного питания».</vt:lpstr>
      <vt:lpstr>Анализ  состояния  питания обучающихся </vt:lpstr>
      <vt:lpstr> Спасибо и  приятного аппетита!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Публичный отчет об организации питания в МБОУ СОШ № 2 </dc:title>
  <dc:creator>Юзер</dc:creator>
  <cp:lastModifiedBy>RePack by Diakov</cp:lastModifiedBy>
  <cp:revision>75</cp:revision>
  <dcterms:created xsi:type="dcterms:W3CDTF">2018-04-15T07:57:15Z</dcterms:created>
  <dcterms:modified xsi:type="dcterms:W3CDTF">2018-04-25T04:01:25Z</dcterms:modified>
</cp:coreProperties>
</file>